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7" r:id="rId2"/>
    <p:sldId id="282" r:id="rId3"/>
    <p:sldId id="302" r:id="rId4"/>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10"/>
    <p:restoredTop sz="94939"/>
  </p:normalViewPr>
  <p:slideViewPr>
    <p:cSldViewPr snapToGrid="0">
      <p:cViewPr varScale="1">
        <p:scale>
          <a:sx n="160" d="100"/>
          <a:sy n="160" d="100"/>
        </p:scale>
        <p:origin x="1768"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15/2/2025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740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2/15/25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2/15/25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2/15/25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2/15/25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2/15/25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2/15/25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2/15/25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2/15/25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2/15/25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2/15/25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2/15/25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2/15/25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1 Thessalonians 2:13-16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1  Slide</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124544"/>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13 </a:t>
            </a:r>
            <a:r>
              <a:rPr lang="en-AU" sz="2600" dirty="0">
                <a:solidFill>
                  <a:srgbClr val="FFFFFF"/>
                </a:solidFill>
                <a:effectLst/>
                <a:latin typeface="Times New Roman" panose="02020603050405020304" pitchFamily="18" charset="0"/>
                <a:ea typeface="Times New Roman" panose="02020603050405020304" pitchFamily="18" charset="0"/>
              </a:rPr>
              <a:t>And we also thank God constantly for this, that when you received the word of God, which you heard from us, you accepted it not as the word of men but as what it really is, the word of God, which is at work in you believers.  </a:t>
            </a:r>
            <a:r>
              <a:rPr lang="en-AU" sz="2600" b="1" baseline="30000" dirty="0">
                <a:solidFill>
                  <a:srgbClr val="FFFFFF"/>
                </a:solidFill>
                <a:effectLst/>
                <a:latin typeface="Times New Roman" panose="02020603050405020304" pitchFamily="18" charset="0"/>
                <a:ea typeface="Times New Roman" panose="02020603050405020304" pitchFamily="18" charset="0"/>
              </a:rPr>
              <a:t>14 </a:t>
            </a:r>
            <a:r>
              <a:rPr lang="en-AU" sz="2600" dirty="0">
                <a:solidFill>
                  <a:srgbClr val="FFFFFF"/>
                </a:solidFill>
                <a:effectLst/>
                <a:latin typeface="Times New Roman" panose="02020603050405020304" pitchFamily="18" charset="0"/>
                <a:ea typeface="Times New Roman" panose="02020603050405020304" pitchFamily="18" charset="0"/>
              </a:rPr>
              <a:t>For you, brothers, became imitators of the churches of God in Christ Jesus that are in Judea.  For you suffered the same things from your own countrymen as they did from the Jews, </a:t>
            </a:r>
            <a:r>
              <a:rPr lang="en-AU" sz="2600" b="1" baseline="30000" dirty="0">
                <a:solidFill>
                  <a:srgbClr val="FFFFFF"/>
                </a:solidFill>
                <a:effectLst/>
                <a:latin typeface="Times New Roman" panose="02020603050405020304" pitchFamily="18" charset="0"/>
                <a:ea typeface="Times New Roman" panose="02020603050405020304" pitchFamily="18" charset="0"/>
              </a:rPr>
              <a:t>15 </a:t>
            </a:r>
            <a:r>
              <a:rPr lang="en-AU" sz="2600" dirty="0">
                <a:solidFill>
                  <a:srgbClr val="FFFFFF"/>
                </a:solidFill>
                <a:effectLst/>
                <a:latin typeface="Times New Roman" panose="02020603050405020304" pitchFamily="18" charset="0"/>
                <a:ea typeface="Times New Roman" panose="02020603050405020304" pitchFamily="18" charset="0"/>
              </a:rPr>
              <a:t>who killed both the Lord Jesus and the prophets, and drove us out, and displease God and oppose all mankind </a:t>
            </a:r>
            <a:r>
              <a:rPr lang="en-AU" sz="2600" b="1" baseline="30000" dirty="0">
                <a:solidFill>
                  <a:srgbClr val="FFFFFF"/>
                </a:solidFill>
                <a:effectLst/>
                <a:latin typeface="Times New Roman" panose="02020603050405020304" pitchFamily="18" charset="0"/>
                <a:ea typeface="Times New Roman" panose="02020603050405020304" pitchFamily="18" charset="0"/>
              </a:rPr>
              <a:t>16 </a:t>
            </a:r>
            <a:r>
              <a:rPr lang="en-AU" sz="2600" dirty="0">
                <a:solidFill>
                  <a:srgbClr val="FFFFFF"/>
                </a:solidFill>
                <a:effectLst/>
                <a:latin typeface="Times New Roman" panose="02020603050405020304" pitchFamily="18" charset="0"/>
                <a:ea typeface="Times New Roman" panose="02020603050405020304" pitchFamily="18" charset="0"/>
              </a:rPr>
              <a:t>by hindering us from speaking to the Gentiles that they might be saved — so as always to fill up the measure of their sins.  But wrath has come upon them at last!</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7395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9822A56-4591-0572-5529-D43D54A3143D}"/>
              </a:ext>
            </a:extLst>
          </p:cNvPr>
          <p:cNvSpPr txBox="1"/>
          <p:nvPr/>
        </p:nvSpPr>
        <p:spPr>
          <a:xfrm>
            <a:off x="0" y="0"/>
            <a:ext cx="91440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2400" dirty="0">
                <a:solidFill>
                  <a:schemeClr val="bg1"/>
                </a:solidFill>
                <a:latin typeface="Times New Roman" panose="02020603050405020304" pitchFamily="18" charset="0"/>
                <a:cs typeface="Times New Roman" panose="02020603050405020304" pitchFamily="18" charset="0"/>
              </a:rPr>
              <a:t>A World </a:t>
            </a:r>
            <a:r>
              <a:rPr lang="en-AU" sz="2200" dirty="0">
                <a:solidFill>
                  <a:schemeClr val="bg1"/>
                </a:solidFill>
                <a:latin typeface="Times New Roman" panose="02020603050405020304" pitchFamily="18" charset="0"/>
                <a:cs typeface="Times New Roman" panose="02020603050405020304" pitchFamily="18" charset="0"/>
              </a:rPr>
              <a:t>Loaded</a:t>
            </a:r>
            <a:r>
              <a:rPr lang="en-AU" sz="2400" dirty="0">
                <a:solidFill>
                  <a:schemeClr val="bg1"/>
                </a:solidFill>
                <a:latin typeface="Times New Roman" panose="02020603050405020304" pitchFamily="18" charset="0"/>
                <a:cs typeface="Times New Roman" panose="02020603050405020304" pitchFamily="18" charset="0"/>
              </a:rPr>
              <a:t> with Information, b</a:t>
            </a:r>
            <a:r>
              <a:rPr kumimoji="0" lang="en-AU" sz="2400"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ut</a:t>
            </a:r>
            <a:r>
              <a:rPr kumimoji="0" lang="en-AU" sz="240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lang="en-AU" sz="2400" dirty="0">
                <a:solidFill>
                  <a:schemeClr val="bg1"/>
                </a:solidFill>
                <a:latin typeface="Times New Roman" panose="02020603050405020304" pitchFamily="18" charset="0"/>
                <a:cs typeface="Times New Roman" panose="02020603050405020304" pitchFamily="18" charset="0"/>
              </a:rPr>
              <a:t>Nobody Knows What is True</a:t>
            </a:r>
            <a:endParaRPr kumimoji="0" lang="en-AU" sz="240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00D476A1-A274-359B-BECE-8A697B2A5716}"/>
              </a:ext>
            </a:extLst>
          </p:cNvPr>
          <p:cNvSpPr txBox="1"/>
          <p:nvPr/>
        </p:nvSpPr>
        <p:spPr>
          <a:xfrm>
            <a:off x="1" y="1659779"/>
            <a:ext cx="8325016" cy="1200329"/>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As we read the Scriptures, do we accept it with the authority it carries</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 God’s Word...</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If it truly is the Word of God, not only to be heard, but to be obeyed.</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Not</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something to be strained or filtered, but to be cherished and applied </a:t>
            </a:r>
            <a:b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b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(along with all of its challenging and confronting fullness)</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F153F417-D718-CA69-A26E-FDDA8DFA4123}"/>
              </a:ext>
            </a:extLst>
          </p:cNvPr>
          <p:cNvSpPr txBox="1"/>
          <p:nvPr/>
        </p:nvSpPr>
        <p:spPr>
          <a:xfrm>
            <a:off x="1494845" y="811522"/>
            <a:ext cx="7649155" cy="830997"/>
          </a:xfrm>
          <a:prstGeom prst="rect">
            <a:avLst/>
          </a:prstGeom>
          <a:solidFill>
            <a:schemeClr val="bg1"/>
          </a:solidFill>
        </p:spPr>
        <p:txBody>
          <a:bodyPr wrap="square" rtlCol="0">
            <a:spAutoFit/>
          </a:bodyPr>
          <a:lstStyle/>
          <a:p>
            <a:pPr lvl="0">
              <a:defRPr/>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we also thank God constantly for this, that when you received the word of God, which you heard from us, you accepted it not as the word of men but as what it really is, the word of God, which is at work in you believers.</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20" name="TextBox 19">
            <a:extLst>
              <a:ext uri="{FF2B5EF4-FFF2-40B4-BE49-F238E27FC236}">
                <a16:creationId xmlns:a16="http://schemas.microsoft.com/office/drawing/2014/main" id="{C955C38A-0A35-DE39-C2C8-567817FDB9F6}"/>
              </a:ext>
            </a:extLst>
          </p:cNvPr>
          <p:cNvSpPr txBox="1"/>
          <p:nvPr/>
        </p:nvSpPr>
        <p:spPr>
          <a:xfrm>
            <a:off x="6217920" y="2583972"/>
            <a:ext cx="2785706" cy="646331"/>
          </a:xfrm>
          <a:prstGeom prst="rect">
            <a:avLst/>
          </a:prstGeom>
          <a:noFill/>
          <a:ln w="12700">
            <a:solidFill>
              <a:schemeClr val="bg1"/>
            </a:solidFill>
          </a:ln>
        </p:spPr>
        <p:txBody>
          <a:bodyPr wrap="square" rtlCol="0">
            <a:spAutoFit/>
          </a:bodyPr>
          <a:lstStyle/>
          <a:p>
            <a:pPr lvl="0" algn="ctr">
              <a:defRPr/>
            </a:pPr>
            <a:r>
              <a:rPr lang="en-AU" dirty="0">
                <a:solidFill>
                  <a:prstClr val="white"/>
                </a:solidFill>
                <a:latin typeface="Times New Roman" panose="02020603050405020304" pitchFamily="18" charset="0"/>
                <a:cs typeface="Times New Roman" panose="02020603050405020304" pitchFamily="18" charset="0"/>
              </a:rPr>
              <a:t>Saving;  Living;    Active;  Life-changing.    </a:t>
            </a:r>
          </a:p>
        </p:txBody>
      </p:sp>
      <p:sp>
        <p:nvSpPr>
          <p:cNvPr id="24" name="TextBox 23">
            <a:extLst>
              <a:ext uri="{FF2B5EF4-FFF2-40B4-BE49-F238E27FC236}">
                <a16:creationId xmlns:a16="http://schemas.microsoft.com/office/drawing/2014/main" id="{38B15CE5-C8D8-F2D0-D812-2D847E7EC70E}"/>
              </a:ext>
            </a:extLst>
          </p:cNvPr>
          <p:cNvSpPr txBox="1"/>
          <p:nvPr/>
        </p:nvSpPr>
        <p:spPr>
          <a:xfrm>
            <a:off x="0" y="2877368"/>
            <a:ext cx="711074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The Word of God </a:t>
            </a:r>
            <a:r>
              <a:rPr kumimoji="0" lang="en-AU" sz="2000"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Work in the life of a Believer.</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5D91611C-D667-471D-0C57-E00B23995D5D}"/>
              </a:ext>
            </a:extLst>
          </p:cNvPr>
          <p:cNvSpPr txBox="1"/>
          <p:nvPr/>
        </p:nvSpPr>
        <p:spPr>
          <a:xfrm>
            <a:off x="0" y="349857"/>
            <a:ext cx="9144000" cy="49244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2600" b="1" dirty="0">
                <a:solidFill>
                  <a:srgbClr val="FFFF00"/>
                </a:solidFill>
                <a:latin typeface="Times New Roman" panose="02020603050405020304" pitchFamily="18" charset="0"/>
                <a:cs typeface="Times New Roman" panose="02020603050405020304" pitchFamily="18" charset="0"/>
              </a:rPr>
              <a:t>The Word of God</a:t>
            </a:r>
            <a:r>
              <a:rPr lang="en-AU" sz="2600" dirty="0">
                <a:solidFill>
                  <a:srgbClr val="FFFF00"/>
                </a:solidFill>
                <a:latin typeface="Times New Roman" panose="02020603050405020304" pitchFamily="18" charset="0"/>
                <a:cs typeface="Times New Roman" panose="02020603050405020304" pitchFamily="18" charset="0"/>
              </a:rPr>
              <a:t>   –   Forever a Certainty in an uncertain world.</a:t>
            </a:r>
            <a:endParaRPr kumimoji="0" lang="en-AU" sz="26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808A26A2-6C87-E689-EA2C-51E59DCB9D8B}"/>
              </a:ext>
            </a:extLst>
          </p:cNvPr>
          <p:cNvSpPr txBox="1"/>
          <p:nvPr/>
        </p:nvSpPr>
        <p:spPr>
          <a:xfrm>
            <a:off x="140374" y="3215922"/>
            <a:ext cx="8526548"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Demonstrated</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by Steadfastness of Faith.  A certainty, one is willing to die for.</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A934ADDB-6106-1674-F868-398912F50459}"/>
              </a:ext>
            </a:extLst>
          </p:cNvPr>
          <p:cNvSpPr txBox="1"/>
          <p:nvPr/>
        </p:nvSpPr>
        <p:spPr>
          <a:xfrm>
            <a:off x="874644" y="3568857"/>
            <a:ext cx="8269356" cy="584775"/>
          </a:xfrm>
          <a:prstGeom prst="rect">
            <a:avLst/>
          </a:prstGeom>
          <a:solidFill>
            <a:schemeClr val="bg1"/>
          </a:solidFill>
        </p:spPr>
        <p:txBody>
          <a:bodyPr wrap="square" rtlCol="0">
            <a:spAutoFit/>
          </a:bodyPr>
          <a:lstStyle/>
          <a:p>
            <a:pPr lvl="0">
              <a:defRPr/>
            </a:pPr>
            <a:r>
              <a:rPr lang="en-AU" sz="1600" dirty="0">
                <a:latin typeface="Comic Sans MS" panose="030F0902030302020204" pitchFamily="66" charset="0"/>
                <a:ea typeface="Times New Roman" panose="02020603050405020304" pitchFamily="18" charset="0"/>
                <a:cs typeface="Times New Roman" panose="02020603050405020304" pitchFamily="18" charset="0"/>
              </a:rPr>
              <a:t>and displease God and oppose all mankind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by hindering us from speaking to the Gentiles that they might be saved — so as always to fill up the measure of their sins.</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7" name="TextBox 6">
            <a:extLst>
              <a:ext uri="{FF2B5EF4-FFF2-40B4-BE49-F238E27FC236}">
                <a16:creationId xmlns:a16="http://schemas.microsoft.com/office/drawing/2014/main" id="{8643322A-FEDB-ACF6-C5EE-59D26EC45270}"/>
              </a:ext>
            </a:extLst>
          </p:cNvPr>
          <p:cNvSpPr txBox="1"/>
          <p:nvPr/>
        </p:nvSpPr>
        <p:spPr>
          <a:xfrm>
            <a:off x="196033" y="4154176"/>
            <a:ext cx="8526548" cy="646331"/>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greatest service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 to proclaim the Word of God by which we can be saved.</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The pinnacle of sin –  to</a:t>
            </a:r>
            <a:r>
              <a:rPr lang="en-AU" dirty="0">
                <a:solidFill>
                  <a:prstClr val="white"/>
                </a:solidFill>
                <a:latin typeface="Times New Roman" panose="02020603050405020304" pitchFamily="18" charset="0"/>
                <a:cs typeface="Times New Roman" panose="02020603050405020304" pitchFamily="18" charset="0"/>
              </a:rPr>
              <a:t> hinder the proclamation of the Word of God.</a:t>
            </a:r>
          </a:p>
        </p:txBody>
      </p:sp>
      <p:sp>
        <p:nvSpPr>
          <p:cNvPr id="12" name="TextBox 11">
            <a:extLst>
              <a:ext uri="{FF2B5EF4-FFF2-40B4-BE49-F238E27FC236}">
                <a16:creationId xmlns:a16="http://schemas.microsoft.com/office/drawing/2014/main" id="{46314EB3-0473-A3DA-E0B9-6997A4FB5205}"/>
              </a:ext>
            </a:extLst>
          </p:cNvPr>
          <p:cNvSpPr txBox="1"/>
          <p:nvPr/>
        </p:nvSpPr>
        <p:spPr>
          <a:xfrm>
            <a:off x="15902" y="4714119"/>
            <a:ext cx="8987723"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The Wrath of God is not a problem for those who believe &amp; receive God’s Word</a:t>
            </a:r>
          </a:p>
        </p:txBody>
      </p:sp>
      <p:sp>
        <p:nvSpPr>
          <p:cNvPr id="13" name="TextBox 12">
            <a:extLst>
              <a:ext uri="{FF2B5EF4-FFF2-40B4-BE49-F238E27FC236}">
                <a16:creationId xmlns:a16="http://schemas.microsoft.com/office/drawing/2014/main" id="{E0299C4F-6896-A819-FBF2-EBDDC175FA62}"/>
              </a:ext>
            </a:extLst>
          </p:cNvPr>
          <p:cNvSpPr txBox="1"/>
          <p:nvPr/>
        </p:nvSpPr>
        <p:spPr>
          <a:xfrm>
            <a:off x="15903" y="5028819"/>
            <a:ext cx="9120146"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Standing firm in the faith, knowing with</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certainty that God’s word is true (can be relied upon)</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1396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uiExpand="1" build="p"/>
      <p:bldP spid="8" grpId="0" animBg="1"/>
      <p:bldP spid="20" grpId="0" animBg="1"/>
      <p:bldP spid="24" grpId="0"/>
      <p:bldP spid="2" grpId="0"/>
      <p:bldP spid="3" grpId="0"/>
      <p:bldP spid="5" grpId="0" animBg="1"/>
      <p:bldP spid="7" grpId="0" uiExpand="1" build="p"/>
      <p:bldP spid="12" grpId="0"/>
      <p:bldP spid="1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5048</TotalTime>
  <Words>446</Words>
  <Application>Microsoft Macintosh PowerPoint</Application>
  <PresentationFormat>On-screen Show (16:10)</PresentationFormat>
  <Paragraphs>29</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Arial</vt:lpstr>
      <vt:lpstr>Calibri</vt:lpstr>
      <vt:lpstr>Comic Sans MS</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203</cp:revision>
  <cp:lastPrinted>2025-02-15T07:04:13Z</cp:lastPrinted>
  <dcterms:created xsi:type="dcterms:W3CDTF">2024-07-12T04:24:48Z</dcterms:created>
  <dcterms:modified xsi:type="dcterms:W3CDTF">2025-02-15T07:06:25Z</dcterms:modified>
</cp:coreProperties>
</file>